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6" r:id="rId1"/>
  </p:sldMasterIdLst>
  <p:notesMasterIdLst>
    <p:notesMasterId r:id="rId21"/>
  </p:notesMasterIdLst>
  <p:sldIdLst>
    <p:sldId id="256" r:id="rId2"/>
    <p:sldId id="264" r:id="rId3"/>
    <p:sldId id="257" r:id="rId4"/>
    <p:sldId id="258" r:id="rId5"/>
    <p:sldId id="265" r:id="rId6"/>
    <p:sldId id="266" r:id="rId7"/>
    <p:sldId id="267" r:id="rId8"/>
    <p:sldId id="268" r:id="rId9"/>
    <p:sldId id="269" r:id="rId10"/>
    <p:sldId id="270" r:id="rId11"/>
    <p:sldId id="259" r:id="rId12"/>
    <p:sldId id="271" r:id="rId13"/>
    <p:sldId id="272" r:id="rId14"/>
    <p:sldId id="273" r:id="rId15"/>
    <p:sldId id="275" r:id="rId16"/>
    <p:sldId id="274" r:id="rId17"/>
    <p:sldId id="260" r:id="rId18"/>
    <p:sldId id="261" r:id="rId19"/>
    <p:sldId id="263" r:id="rId20"/>
  </p:sldIdLst>
  <p:sldSz cx="14630400" cy="8229600"/>
  <p:notesSz cx="8229600" cy="14630400"/>
  <p:embeddedFontLst>
    <p:embeddedFont>
      <p:font typeface="Calibri" panose="020F0502020204030204" pitchFamily="34" charset="0"/>
      <p:regular r:id="rId22"/>
      <p:bold r:id="rId23"/>
    </p:embeddedFont>
    <p:embeddedFont>
      <p:font typeface="Algerian" panose="04020705040A02060702" pitchFamily="82" charset="0"/>
      <p:regular r:id="rId24"/>
    </p:embeddedFont>
    <p:embeddedFont>
      <p:font typeface="IBM Plex Sans Medium" panose="020B0604020202020204" charset="0"/>
      <p:regular r:id="rId25"/>
    </p:embeddedFont>
    <p:embeddedFont>
      <p:font typeface="Roboto" panose="020B0604020202020204" charset="0"/>
      <p:regular r:id="rId26"/>
    </p:embeddedFont>
    <p:embeddedFont>
      <p:font typeface="Wingdings 2" panose="05020102010507070707" pitchFamily="18" charset="2"/>
      <p:regular r:id="rId27"/>
    </p:embeddedFont>
    <p:embeddedFont>
      <p:font typeface="Trebuchet MS" panose="020B0603020202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93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2982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94774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4870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smtClean="0"/>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7389891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52471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39223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smtClean="0"/>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904396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57801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77621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14733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4169367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84988166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10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18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394540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24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58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23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10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8583952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232291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718654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730926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8018317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50933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0218485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1/1/2025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392823592"/>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1" r:id="rId24"/>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Powering Sustainability: A Case Study in Smart Grid Analytics</a:t>
            </a:r>
            <a:endParaRPr lang="en-US" sz="4450" dirty="0"/>
          </a:p>
        </p:txBody>
      </p:sp>
      <p:sp>
        <p:nvSpPr>
          <p:cNvPr id="4" name="Text 1"/>
          <p:cNvSpPr/>
          <p:nvPr/>
        </p:nvSpPr>
        <p:spPr>
          <a:xfrm>
            <a:off x="793790" y="42962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This presentation explores a real-world application of data science and big data analytics to optimize energy management in a Moroccan city. We delve into the challenges faced by Amendis, a public-private utility provider, and the solutions developed through descriptive and predictive analytics.</a:t>
            </a:r>
            <a:endParaRPr lang="en-US" sz="1750" dirty="0"/>
          </a:p>
        </p:txBody>
      </p:sp>
      <p:sp>
        <p:nvSpPr>
          <p:cNvPr id="5" name="Shape 2"/>
          <p:cNvSpPr/>
          <p:nvPr/>
        </p:nvSpPr>
        <p:spPr>
          <a:xfrm>
            <a:off x="793790" y="6019919"/>
            <a:ext cx="362903" cy="362903"/>
          </a:xfrm>
          <a:prstGeom prst="roundRect">
            <a:avLst>
              <a:gd name="adj" fmla="val 25194296"/>
            </a:avLst>
          </a:prstGeom>
          <a:noFill/>
          <a:ln w="7620">
            <a:solidFill>
              <a:srgbClr val="FFFFFF"/>
            </a:solidFill>
            <a:prstDash val="solid"/>
          </a:ln>
        </p:spPr>
      </p:sp>
      <p:sp>
        <p:nvSpPr>
          <p:cNvPr id="7" name="Text 3"/>
          <p:cNvSpPr/>
          <p:nvPr/>
        </p:nvSpPr>
        <p:spPr>
          <a:xfrm>
            <a:off x="1156693" y="6473428"/>
            <a:ext cx="3100745"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D4D4D1"/>
                </a:solidFill>
                <a:latin typeface="Roboto Bold" pitchFamily="34" charset="0"/>
                <a:ea typeface="Roboto Bold" pitchFamily="34" charset="-122"/>
                <a:cs typeface="Roboto Bold" pitchFamily="34" charset="-120"/>
              </a:rPr>
              <a:t> </a:t>
            </a:r>
            <a:r>
              <a:rPr lang="en-US" sz="2200" b="1" dirty="0">
                <a:solidFill>
                  <a:srgbClr val="D4D4D1"/>
                </a:solidFill>
                <a:latin typeface="Roboto Bold" pitchFamily="34" charset="0"/>
                <a:ea typeface="Roboto Bold" pitchFamily="34" charset="-122"/>
                <a:cs typeface="Roboto Bold" pitchFamily="34" charset="-120"/>
              </a:rPr>
              <a:t>Ali </a:t>
            </a:r>
            <a:r>
              <a:rPr lang="en-US" sz="2200" b="1" dirty="0" err="1">
                <a:solidFill>
                  <a:srgbClr val="D4D4D1"/>
                </a:solidFill>
                <a:latin typeface="Roboto Bold" pitchFamily="34" charset="0"/>
                <a:ea typeface="Roboto Bold" pitchFamily="34" charset="-122"/>
                <a:cs typeface="Roboto Bold" pitchFamily="34" charset="-120"/>
              </a:rPr>
              <a:t>Abbasi</a:t>
            </a:r>
            <a:r>
              <a:rPr lang="en-US" sz="2200" b="1" dirty="0">
                <a:solidFill>
                  <a:srgbClr val="D4D4D1"/>
                </a:solidFill>
                <a:latin typeface="Roboto Bold" pitchFamily="34" charset="0"/>
                <a:ea typeface="Roboto Bold" pitchFamily="34" charset="-122"/>
                <a:cs typeface="Roboto Bold" pitchFamily="34" charset="-120"/>
              </a:rPr>
              <a:t> </a:t>
            </a:r>
            <a:r>
              <a:rPr lang="en-US" sz="2200" b="1" dirty="0" err="1" smtClean="0">
                <a:solidFill>
                  <a:srgbClr val="D4D4D1"/>
                </a:solidFill>
                <a:latin typeface="Roboto Bold" pitchFamily="34" charset="0"/>
                <a:ea typeface="Roboto Bold" pitchFamily="34" charset="-122"/>
                <a:cs typeface="Roboto Bold" pitchFamily="34" charset="-120"/>
              </a:rPr>
              <a:t>Dolatabadiv</a:t>
            </a:r>
            <a:endParaRPr lang="en-US" sz="2200" dirty="0"/>
          </a:p>
        </p:txBody>
      </p:sp>
      <p:sp>
        <p:nvSpPr>
          <p:cNvPr id="8" name="Shape 2"/>
          <p:cNvSpPr/>
          <p:nvPr/>
        </p:nvSpPr>
        <p:spPr>
          <a:xfrm>
            <a:off x="793790" y="6473428"/>
            <a:ext cx="362903" cy="362903"/>
          </a:xfrm>
          <a:prstGeom prst="roundRect">
            <a:avLst>
              <a:gd name="adj" fmla="val 25194296"/>
            </a:avLst>
          </a:prstGeom>
          <a:noFill/>
          <a:ln w="7620">
            <a:solidFill>
              <a:srgbClr val="FFFFFF"/>
            </a:solidFill>
            <a:prstDash val="solid"/>
          </a:ln>
        </p:spPr>
      </p:sp>
      <p:sp>
        <p:nvSpPr>
          <p:cNvPr id="9" name="Text 3"/>
          <p:cNvSpPr/>
          <p:nvPr/>
        </p:nvSpPr>
        <p:spPr>
          <a:xfrm>
            <a:off x="1270040" y="6019919"/>
            <a:ext cx="3100745" cy="396835"/>
          </a:xfrm>
          <a:prstGeom prst="rect">
            <a:avLst/>
          </a:prstGeom>
          <a:noFill/>
          <a:ln/>
        </p:spPr>
        <p:txBody>
          <a:bodyPr wrap="none" lIns="0" tIns="0" rIns="0" bIns="0" rtlCol="0" anchor="t"/>
          <a:lstStyle/>
          <a:p>
            <a:pPr>
              <a:lnSpc>
                <a:spcPts val="3100"/>
              </a:lnSpc>
            </a:pPr>
            <a:r>
              <a:rPr lang="en-US" sz="2200" b="1" dirty="0" err="1" smtClean="0">
                <a:solidFill>
                  <a:srgbClr val="D4D4D1"/>
                </a:solidFill>
                <a:latin typeface="Roboto Bold" pitchFamily="34" charset="0"/>
                <a:ea typeface="Roboto Bold" pitchFamily="34" charset="-122"/>
                <a:cs typeface="Roboto Bold" pitchFamily="34" charset="-120"/>
              </a:rPr>
              <a:t>Mahny</a:t>
            </a:r>
            <a:r>
              <a:rPr lang="en-US" sz="2200" b="1" dirty="0" smtClean="0">
                <a:solidFill>
                  <a:srgbClr val="D4D4D1"/>
                </a:solidFill>
                <a:latin typeface="Roboto Bold" pitchFamily="34" charset="0"/>
                <a:ea typeface="Roboto Bold" pitchFamily="34" charset="-122"/>
                <a:cs typeface="Roboto Bold" pitchFamily="34" charset="-120"/>
              </a:rPr>
              <a:t> </a:t>
            </a:r>
            <a:r>
              <a:rPr lang="en-US" sz="2200" b="1" dirty="0" err="1" smtClean="0">
                <a:solidFill>
                  <a:srgbClr val="D4D4D1"/>
                </a:solidFill>
                <a:latin typeface="Roboto Bold" pitchFamily="34" charset="0"/>
                <a:ea typeface="Roboto Bold" pitchFamily="34" charset="-122"/>
                <a:cs typeface="Roboto Bold" pitchFamily="34" charset="-120"/>
              </a:rPr>
              <a:t>Barazandehtar</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4124" y="396450"/>
            <a:ext cx="13042821" cy="996415"/>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Power consumption distribution</a:t>
            </a:r>
            <a:endParaRPr lang="en-US" sz="4450" dirty="0"/>
          </a:p>
        </p:txBody>
      </p:sp>
      <p:pic>
        <p:nvPicPr>
          <p:cNvPr id="4" name="Picture 3"/>
          <p:cNvPicPr>
            <a:picLocks noChangeAspect="1"/>
          </p:cNvPicPr>
          <p:nvPr/>
        </p:nvPicPr>
        <p:blipFill>
          <a:blip r:embed="rId2"/>
          <a:stretch>
            <a:fillRect/>
          </a:stretch>
        </p:blipFill>
        <p:spPr>
          <a:xfrm>
            <a:off x="3987208" y="1611590"/>
            <a:ext cx="10223469" cy="5586651"/>
          </a:xfrm>
          <a:prstGeom prst="rect">
            <a:avLst/>
          </a:prstGeom>
        </p:spPr>
      </p:pic>
      <p:sp>
        <p:nvSpPr>
          <p:cNvPr id="5" name="Text 12"/>
          <p:cNvSpPr/>
          <p:nvPr/>
        </p:nvSpPr>
        <p:spPr>
          <a:xfrm>
            <a:off x="384124" y="1553919"/>
            <a:ext cx="3331309" cy="5644322"/>
          </a:xfrm>
          <a:prstGeom prst="rect">
            <a:avLst/>
          </a:prstGeom>
          <a:noFill/>
          <a:ln/>
        </p:spPr>
        <p:txBody>
          <a:bodyPr wrap="square" lIns="0" tIns="0" rIns="0" bIns="0" rtlCol="0" anchor="t"/>
          <a:lstStyle/>
          <a:p>
            <a:pPr>
              <a:lnSpc>
                <a:spcPct val="150000"/>
              </a:lnSpc>
            </a:pPr>
            <a:r>
              <a:rPr lang="en-US" sz="2400" dirty="0">
                <a:solidFill>
                  <a:srgbClr val="D4D4D1"/>
                </a:solidFill>
                <a:latin typeface="+mj-lt"/>
                <a:ea typeface="Roboto" pitchFamily="34" charset="-122"/>
              </a:rPr>
              <a:t>T</a:t>
            </a:r>
            <a:r>
              <a:rPr lang="en-US" sz="2400" dirty="0" smtClean="0">
                <a:solidFill>
                  <a:srgbClr val="D4D4D1"/>
                </a:solidFill>
                <a:latin typeface="+mj-lt"/>
                <a:ea typeface="Roboto" pitchFamily="34" charset="-122"/>
              </a:rPr>
              <a:t>he company should </a:t>
            </a:r>
            <a:r>
              <a:rPr lang="en-US" sz="2400" dirty="0">
                <a:solidFill>
                  <a:srgbClr val="D4D4D1"/>
                </a:solidFill>
                <a:latin typeface="+mj-lt"/>
                <a:ea typeface="Roboto" pitchFamily="34" charset="-122"/>
              </a:rPr>
              <a:t>precisely</a:t>
            </a:r>
            <a:r>
              <a:rPr lang="en-US" sz="2400" dirty="0" smtClean="0">
                <a:solidFill>
                  <a:srgbClr val="D4D4D1"/>
                </a:solidFill>
                <a:latin typeface="+mj-lt"/>
                <a:ea typeface="Roboto" pitchFamily="34" charset="-122"/>
              </a:rPr>
              <a:t> concentrate on values</a:t>
            </a:r>
            <a:r>
              <a:rPr lang="en-US" sz="2400" dirty="0" smtClean="0">
                <a:solidFill>
                  <a:srgbClr val="D4D4D1"/>
                </a:solidFill>
                <a:latin typeface="+mj-lt"/>
                <a:ea typeface="Roboto" pitchFamily="34" charset="-122"/>
              </a:rPr>
              <a:t> around </a:t>
            </a:r>
            <a:r>
              <a:rPr lang="en-US" sz="2400" dirty="0">
                <a:solidFill>
                  <a:srgbClr val="D4D4D1"/>
                </a:solidFill>
                <a:latin typeface="+mj-lt"/>
                <a:ea typeface="Roboto" pitchFamily="34" charset="-122"/>
              </a:rPr>
              <a:t>50000 kW/h and 70000 </a:t>
            </a:r>
            <a:r>
              <a:rPr lang="en-US" sz="2400" dirty="0" smtClean="0">
                <a:solidFill>
                  <a:srgbClr val="D4D4D1"/>
                </a:solidFill>
                <a:latin typeface="+mj-lt"/>
                <a:ea typeface="Roboto" pitchFamily="34" charset="-122"/>
              </a:rPr>
              <a:t>kW/h, which are the most frequent values.</a:t>
            </a:r>
            <a:endParaRPr lang="en-US" sz="2400" dirty="0">
              <a:latin typeface="+mj-lt"/>
            </a:endParaRPr>
          </a:p>
        </p:txBody>
      </p:sp>
    </p:spTree>
    <p:extLst>
      <p:ext uri="{BB962C8B-B14F-4D97-AF65-F5344CB8AC3E}">
        <p14:creationId xmlns:p14="http://schemas.microsoft.com/office/powerpoint/2010/main" val="4052128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Phase 2: </a:t>
            </a:r>
            <a:r>
              <a:rPr lang="en-US" sz="4450" dirty="0">
                <a:solidFill>
                  <a:srgbClr val="FFC000"/>
                </a:solidFill>
                <a:latin typeface="IBM Plex Sans Medium" pitchFamily="34" charset="0"/>
                <a:ea typeface="IBM Plex Sans Medium" pitchFamily="34" charset="-122"/>
                <a:cs typeface="IBM Plex Sans Medium" pitchFamily="34" charset="-120"/>
              </a:rPr>
              <a:t>Predicting</a:t>
            </a:r>
            <a:r>
              <a:rPr lang="en-US" sz="4450" dirty="0">
                <a:solidFill>
                  <a:srgbClr val="F3F3F2"/>
                </a:solidFill>
                <a:latin typeface="IBM Plex Sans Medium" pitchFamily="34" charset="0"/>
                <a:ea typeface="IBM Plex Sans Medium" pitchFamily="34" charset="-122"/>
                <a:cs typeface="IBM Plex Sans Medium" pitchFamily="34" charset="-120"/>
              </a:rPr>
              <a:t> the Future with Machine Learning</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Model Selection</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The second phase employed supervised machine learning methods to predict future energy demand. Three models were evaluated: Linear Regression, Gradient Boosting Regressor (GBR), and K-Nearest Neighbors (KNN).</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Model Performance</a:t>
            </a:r>
            <a:endParaRPr lang="en-US" sz="2200" dirty="0"/>
          </a:p>
        </p:txBody>
      </p:sp>
      <p:sp>
        <p:nvSpPr>
          <p:cNvPr id="6" name="Text 4"/>
          <p:cNvSpPr/>
          <p:nvPr/>
        </p:nvSpPr>
        <p:spPr>
          <a:xfrm>
            <a:off x="7599521" y="456973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K-Nearest Neighbors outperformed the other models, achieving the highest R² score (0.98), indicating its ability to capture complex relationships in the data and predict future consumption patterns with high accuracy.</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93565" y="328157"/>
            <a:ext cx="6069839" cy="113463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Feature selection</a:t>
            </a:r>
            <a:endParaRPr lang="en-US" sz="4450" dirty="0"/>
          </a:p>
        </p:txBody>
      </p:sp>
      <p:sp>
        <p:nvSpPr>
          <p:cNvPr id="4" name="Text 12"/>
          <p:cNvSpPr/>
          <p:nvPr/>
        </p:nvSpPr>
        <p:spPr>
          <a:xfrm>
            <a:off x="1344908" y="1234942"/>
            <a:ext cx="10983322" cy="1253076"/>
          </a:xfrm>
          <a:prstGeom prst="rect">
            <a:avLst/>
          </a:prstGeom>
          <a:noFill/>
          <a:ln/>
        </p:spPr>
        <p:txBody>
          <a:bodyPr wrap="square" lIns="0" tIns="0" rIns="0" bIns="0" rtlCol="0" anchor="t"/>
          <a:lstStyle/>
          <a:p>
            <a:pPr>
              <a:lnSpc>
                <a:spcPct val="150000"/>
              </a:lnSpc>
            </a:pPr>
            <a:r>
              <a:rPr lang="en-US" sz="2400" dirty="0" smtClean="0">
                <a:solidFill>
                  <a:srgbClr val="D4D4D1"/>
                </a:solidFill>
                <a:latin typeface="+mj-lt"/>
                <a:ea typeface="Roboto" pitchFamily="34" charset="-122"/>
              </a:rPr>
              <a:t>We ran a Random Forest model (with 150 estimators) on the whole dataset to extract the important features. </a:t>
            </a:r>
            <a:endParaRPr lang="en-US" sz="2400" dirty="0">
              <a:latin typeface="+mj-lt"/>
            </a:endParaRPr>
          </a:p>
        </p:txBody>
      </p:sp>
      <p:pic>
        <p:nvPicPr>
          <p:cNvPr id="5" name="Picture 4"/>
          <p:cNvPicPr>
            <a:picLocks noChangeAspect="1"/>
          </p:cNvPicPr>
          <p:nvPr/>
        </p:nvPicPr>
        <p:blipFill>
          <a:blip r:embed="rId2"/>
          <a:stretch>
            <a:fillRect/>
          </a:stretch>
        </p:blipFill>
        <p:spPr>
          <a:xfrm>
            <a:off x="1270480" y="2488018"/>
            <a:ext cx="10983322" cy="5321816"/>
          </a:xfrm>
          <a:prstGeom prst="rect">
            <a:avLst/>
          </a:prstGeom>
        </p:spPr>
      </p:pic>
    </p:spTree>
    <p:extLst>
      <p:ext uri="{BB962C8B-B14F-4D97-AF65-F5344CB8AC3E}">
        <p14:creationId xmlns:p14="http://schemas.microsoft.com/office/powerpoint/2010/main" val="3501314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3405" y="1503510"/>
            <a:ext cx="7366922" cy="6516595"/>
          </a:xfrm>
          <a:prstGeom prst="rect">
            <a:avLst/>
          </a:prstGeom>
        </p:spPr>
      </p:pic>
      <p:sp>
        <p:nvSpPr>
          <p:cNvPr id="3" name="Text 12"/>
          <p:cNvSpPr/>
          <p:nvPr/>
        </p:nvSpPr>
        <p:spPr>
          <a:xfrm>
            <a:off x="8708064" y="1503510"/>
            <a:ext cx="4901609" cy="5592727"/>
          </a:xfrm>
          <a:prstGeom prst="rect">
            <a:avLst/>
          </a:prstGeom>
          <a:noFill/>
          <a:ln/>
        </p:spPr>
        <p:txBody>
          <a:bodyPr wrap="square" lIns="0" tIns="0" rIns="0" bIns="0" rtlCol="0" anchor="t"/>
          <a:lstStyle/>
          <a:p>
            <a:pPr marL="342900" indent="-342900">
              <a:lnSpc>
                <a:spcPct val="200000"/>
              </a:lnSpc>
              <a:buFont typeface="Arial" panose="020B0604020202020204" pitchFamily="34" charset="0"/>
              <a:buChar char="•"/>
            </a:pPr>
            <a:r>
              <a:rPr lang="en-US" sz="2400" dirty="0" smtClean="0">
                <a:solidFill>
                  <a:srgbClr val="D4D4D1"/>
                </a:solidFill>
                <a:latin typeface="+mj-lt"/>
                <a:ea typeface="Roboto" pitchFamily="34" charset="-122"/>
              </a:rPr>
              <a:t>See the relation between Power consumption and other features.</a:t>
            </a:r>
          </a:p>
          <a:p>
            <a:pPr marL="342900" indent="-342900">
              <a:lnSpc>
                <a:spcPct val="200000"/>
              </a:lnSpc>
              <a:buFont typeface="Arial" panose="020B0604020202020204" pitchFamily="34" charset="0"/>
              <a:buChar char="•"/>
            </a:pPr>
            <a:r>
              <a:rPr lang="en-US" sz="2400" dirty="0" smtClean="0">
                <a:solidFill>
                  <a:srgbClr val="D4D4D1"/>
                </a:solidFill>
                <a:latin typeface="+mj-lt"/>
                <a:ea typeface="Roboto" pitchFamily="34" charset="-122"/>
              </a:rPr>
              <a:t>Pay attention to  the temperature, Hour, and Month features.</a:t>
            </a:r>
            <a:endParaRPr lang="en-US" sz="2400" dirty="0">
              <a:latin typeface="+mj-lt"/>
            </a:endParaRPr>
          </a:p>
        </p:txBody>
      </p:sp>
      <p:sp>
        <p:nvSpPr>
          <p:cNvPr id="4" name="Text 0"/>
          <p:cNvSpPr/>
          <p:nvPr/>
        </p:nvSpPr>
        <p:spPr>
          <a:xfrm>
            <a:off x="493565" y="328157"/>
            <a:ext cx="7948686" cy="113463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Feature selection (cont.)</a:t>
            </a:r>
            <a:endParaRPr lang="en-US" sz="4450" dirty="0"/>
          </a:p>
        </p:txBody>
      </p:sp>
    </p:spTree>
    <p:extLst>
      <p:ext uri="{BB962C8B-B14F-4D97-AF65-F5344CB8AC3E}">
        <p14:creationId xmlns:p14="http://schemas.microsoft.com/office/powerpoint/2010/main" val="917564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2"/>
          <p:cNvSpPr/>
          <p:nvPr/>
        </p:nvSpPr>
        <p:spPr>
          <a:xfrm>
            <a:off x="8814390" y="1462795"/>
            <a:ext cx="4901609" cy="5592727"/>
          </a:xfrm>
          <a:prstGeom prst="rect">
            <a:avLst/>
          </a:prstGeom>
          <a:noFill/>
          <a:ln/>
        </p:spPr>
        <p:txBody>
          <a:bodyPr wrap="square" lIns="0" tIns="0" rIns="0" bIns="0" rtlCol="0" anchor="t"/>
          <a:lstStyle/>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Mean Absolute Error (MAE): 8526.72</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Root Mean Squared Error (RMSE): 10877.59</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R-squared (R2): 0.61</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Explained Variance Score: 0.61</a:t>
            </a:r>
            <a:endParaRPr lang="en-US" sz="2400" dirty="0">
              <a:latin typeface="+mj-lt"/>
            </a:endParaRPr>
          </a:p>
        </p:txBody>
      </p:sp>
      <p:sp>
        <p:nvSpPr>
          <p:cNvPr id="4" name="Text 0"/>
          <p:cNvSpPr/>
          <p:nvPr/>
        </p:nvSpPr>
        <p:spPr>
          <a:xfrm>
            <a:off x="493565" y="328157"/>
            <a:ext cx="6069839" cy="113463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Linear Regression</a:t>
            </a:r>
            <a:endParaRPr lang="en-US" sz="4450" dirty="0"/>
          </a:p>
        </p:txBody>
      </p:sp>
      <p:pic>
        <p:nvPicPr>
          <p:cNvPr id="5" name="Picture 4"/>
          <p:cNvPicPr>
            <a:picLocks noChangeAspect="1"/>
          </p:cNvPicPr>
          <p:nvPr/>
        </p:nvPicPr>
        <p:blipFill>
          <a:blip r:embed="rId2"/>
          <a:stretch>
            <a:fillRect/>
          </a:stretch>
        </p:blipFill>
        <p:spPr>
          <a:xfrm>
            <a:off x="256288" y="1611651"/>
            <a:ext cx="8122168" cy="6162033"/>
          </a:xfrm>
          <a:prstGeom prst="rect">
            <a:avLst/>
          </a:prstGeom>
        </p:spPr>
      </p:pic>
    </p:spTree>
    <p:extLst>
      <p:ext uri="{BB962C8B-B14F-4D97-AF65-F5344CB8AC3E}">
        <p14:creationId xmlns:p14="http://schemas.microsoft.com/office/powerpoint/2010/main" val="615620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2"/>
          <p:cNvSpPr/>
          <p:nvPr/>
        </p:nvSpPr>
        <p:spPr>
          <a:xfrm>
            <a:off x="8814390" y="1462795"/>
            <a:ext cx="4901609" cy="5592727"/>
          </a:xfrm>
          <a:prstGeom prst="rect">
            <a:avLst/>
          </a:prstGeom>
          <a:noFill/>
          <a:ln/>
        </p:spPr>
        <p:txBody>
          <a:bodyPr wrap="square" lIns="0" tIns="0" rIns="0" bIns="0" rtlCol="0" anchor="t"/>
          <a:lstStyle/>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Mean Absolute Error (MAE): 3830.76</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Root Mean Squared Error (RMSE): 5192.12</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R-squared (R2): 0.91</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Explained Variance Score: 0.91</a:t>
            </a:r>
            <a:endParaRPr lang="en-US" sz="2400" dirty="0">
              <a:latin typeface="+mj-lt"/>
            </a:endParaRPr>
          </a:p>
        </p:txBody>
      </p:sp>
      <p:sp>
        <p:nvSpPr>
          <p:cNvPr id="4" name="Text 0"/>
          <p:cNvSpPr/>
          <p:nvPr/>
        </p:nvSpPr>
        <p:spPr>
          <a:xfrm>
            <a:off x="493565" y="328157"/>
            <a:ext cx="9139533" cy="113463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Gradient Boosting Regression</a:t>
            </a:r>
            <a:endParaRPr lang="en-US" sz="4450" dirty="0"/>
          </a:p>
        </p:txBody>
      </p:sp>
      <p:pic>
        <p:nvPicPr>
          <p:cNvPr id="7" name="Picture 6"/>
          <p:cNvPicPr>
            <a:picLocks noChangeAspect="1"/>
          </p:cNvPicPr>
          <p:nvPr/>
        </p:nvPicPr>
        <p:blipFill>
          <a:blip r:embed="rId2"/>
          <a:stretch>
            <a:fillRect/>
          </a:stretch>
        </p:blipFill>
        <p:spPr>
          <a:xfrm>
            <a:off x="297713" y="1462795"/>
            <a:ext cx="8314106" cy="6307650"/>
          </a:xfrm>
          <a:prstGeom prst="rect">
            <a:avLst/>
          </a:prstGeom>
        </p:spPr>
      </p:pic>
    </p:spTree>
    <p:extLst>
      <p:ext uri="{BB962C8B-B14F-4D97-AF65-F5344CB8AC3E}">
        <p14:creationId xmlns:p14="http://schemas.microsoft.com/office/powerpoint/2010/main" val="380736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2"/>
          <p:cNvSpPr/>
          <p:nvPr/>
        </p:nvSpPr>
        <p:spPr>
          <a:xfrm>
            <a:off x="8814390" y="1462795"/>
            <a:ext cx="4901609" cy="6352135"/>
          </a:xfrm>
          <a:prstGeom prst="rect">
            <a:avLst/>
          </a:prstGeom>
          <a:noFill/>
          <a:ln/>
        </p:spPr>
        <p:txBody>
          <a:bodyPr wrap="square" lIns="0" tIns="0" rIns="0" bIns="0" rtlCol="0" anchor="t"/>
          <a:lstStyle/>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Mean Absolute Error (MAE): 2821.30</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Root Mean Squared Error (RMSE): 4116.75</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R-squared (R2): 0.94</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Explained Variance Score: 0.94</a:t>
            </a:r>
          </a:p>
          <a:p>
            <a:pPr marL="342900" indent="-342900">
              <a:lnSpc>
                <a:spcPct val="150000"/>
              </a:lnSpc>
              <a:buFont typeface="Arial" panose="020B0604020202020204" pitchFamily="34" charset="0"/>
              <a:buChar char="•"/>
            </a:pPr>
            <a:endParaRPr lang="en-US" sz="2400" dirty="0" smtClean="0">
              <a:solidFill>
                <a:srgbClr val="D4D4D1"/>
              </a:solidFill>
              <a:latin typeface="+mj-lt"/>
              <a:ea typeface="Roboto" pitchFamily="34" charset="-122"/>
            </a:endParaRP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Cross-Validation Results (R²) with   5 Folds:</a:t>
            </a:r>
          </a:p>
          <a:p>
            <a:pPr marL="342900" indent="-342900">
              <a:lnSpc>
                <a:spcPct val="150000"/>
              </a:lnSpc>
              <a:buFont typeface="Arial" panose="020B0604020202020204" pitchFamily="34" charset="0"/>
              <a:buChar char="•"/>
            </a:pPr>
            <a:r>
              <a:rPr lang="en-US" sz="2400" dirty="0" smtClean="0">
                <a:solidFill>
                  <a:srgbClr val="D4D4D1"/>
                </a:solidFill>
                <a:latin typeface="+mj-lt"/>
                <a:ea typeface="Roboto" pitchFamily="34" charset="-122"/>
              </a:rPr>
              <a:t>Mean </a:t>
            </a:r>
            <a:r>
              <a:rPr lang="en-US" sz="2400" dirty="0">
                <a:solidFill>
                  <a:srgbClr val="D4D4D1"/>
                </a:solidFill>
                <a:ea typeface="Roboto" pitchFamily="34" charset="-122"/>
              </a:rPr>
              <a:t>Cross-Validation</a:t>
            </a:r>
            <a:r>
              <a:rPr lang="en-US" sz="2400" dirty="0" smtClean="0">
                <a:solidFill>
                  <a:srgbClr val="D4D4D1"/>
                </a:solidFill>
                <a:latin typeface="+mj-lt"/>
                <a:ea typeface="Roboto" pitchFamily="34" charset="-122"/>
              </a:rPr>
              <a:t> R²: 0.98</a:t>
            </a:r>
          </a:p>
          <a:p>
            <a:pPr marL="342900" indent="-342900">
              <a:lnSpc>
                <a:spcPct val="150000"/>
              </a:lnSpc>
              <a:buFont typeface="Arial" panose="020B0604020202020204" pitchFamily="34" charset="0"/>
              <a:buChar char="•"/>
            </a:pPr>
            <a:endParaRPr lang="en-US" sz="2400" dirty="0">
              <a:latin typeface="+mj-lt"/>
            </a:endParaRPr>
          </a:p>
        </p:txBody>
      </p:sp>
      <p:sp>
        <p:nvSpPr>
          <p:cNvPr id="4" name="Text 0"/>
          <p:cNvSpPr/>
          <p:nvPr/>
        </p:nvSpPr>
        <p:spPr>
          <a:xfrm>
            <a:off x="493565" y="328157"/>
            <a:ext cx="8469682" cy="1134638"/>
          </a:xfrm>
          <a:prstGeom prst="rect">
            <a:avLst/>
          </a:prstGeom>
          <a:noFill/>
          <a:ln/>
        </p:spPr>
        <p:txBody>
          <a:bodyPr wrap="square" lIns="0" tIns="0" rIns="0" bIns="0" rtlCol="0" anchor="t"/>
          <a:lstStyle/>
          <a:p>
            <a:pPr>
              <a:lnSpc>
                <a:spcPts val="5550"/>
              </a:lnSpc>
            </a:pPr>
            <a:r>
              <a:rPr lang="en-US" sz="4800" dirty="0">
                <a:solidFill>
                  <a:srgbClr val="D4D4D1"/>
                </a:solidFill>
                <a:ea typeface="Roboto" pitchFamily="34" charset="-122"/>
              </a:rPr>
              <a:t>K-Nearest Neighbors </a:t>
            </a:r>
            <a:r>
              <a:rPr lang="en-US" sz="4800" dirty="0" smtClean="0">
                <a:solidFill>
                  <a:srgbClr val="D4D4D1"/>
                </a:solidFill>
                <a:ea typeface="Roboto" pitchFamily="34" charset="-122"/>
              </a:rPr>
              <a:t>Regression</a:t>
            </a:r>
            <a:endParaRPr lang="en-US" sz="4450" dirty="0"/>
          </a:p>
        </p:txBody>
      </p:sp>
      <p:pic>
        <p:nvPicPr>
          <p:cNvPr id="2" name="Picture 1"/>
          <p:cNvPicPr>
            <a:picLocks noChangeAspect="1"/>
          </p:cNvPicPr>
          <p:nvPr/>
        </p:nvPicPr>
        <p:blipFill>
          <a:blip r:embed="rId2"/>
          <a:stretch>
            <a:fillRect/>
          </a:stretch>
        </p:blipFill>
        <p:spPr>
          <a:xfrm>
            <a:off x="292658" y="1462795"/>
            <a:ext cx="8261101" cy="6139704"/>
          </a:xfrm>
          <a:prstGeom prst="rect">
            <a:avLst/>
          </a:prstGeom>
        </p:spPr>
      </p:pic>
    </p:spTree>
    <p:extLst>
      <p:ext uri="{BB962C8B-B14F-4D97-AF65-F5344CB8AC3E}">
        <p14:creationId xmlns:p14="http://schemas.microsoft.com/office/powerpoint/2010/main" val="1943085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12312" y="710446"/>
            <a:ext cx="7892177" cy="1117521"/>
          </a:xfrm>
          <a:prstGeom prst="rect">
            <a:avLst/>
          </a:prstGeom>
          <a:noFill/>
          <a:ln/>
        </p:spPr>
        <p:txBody>
          <a:bodyPr wrap="square" lIns="0" tIns="0" rIns="0" bIns="0" rtlCol="0" anchor="t"/>
          <a:lstStyle/>
          <a:p>
            <a:pPr marL="0" indent="0">
              <a:lnSpc>
                <a:spcPts val="4400"/>
              </a:lnSpc>
              <a:buNone/>
            </a:pPr>
            <a:r>
              <a:rPr lang="en-US" sz="3500" dirty="0">
                <a:solidFill>
                  <a:srgbClr val="F3F3F2"/>
                </a:solidFill>
                <a:latin typeface="IBM Plex Sans Medium" pitchFamily="34" charset="0"/>
                <a:ea typeface="IBM Plex Sans Medium" pitchFamily="34" charset="-122"/>
                <a:cs typeface="IBM Plex Sans Medium" pitchFamily="34" charset="-120"/>
              </a:rPr>
              <a:t>Key Findings: Driving Sustainable Solutions</a:t>
            </a:r>
            <a:endParaRPr lang="en-US" sz="3500" dirty="0"/>
          </a:p>
        </p:txBody>
      </p:sp>
      <p:pic>
        <p:nvPicPr>
          <p:cNvPr id="4" name="Image 1" descr="preencoded.png"/>
          <p:cNvPicPr>
            <a:picLocks noChangeAspect="1"/>
          </p:cNvPicPr>
          <p:nvPr/>
        </p:nvPicPr>
        <p:blipFill>
          <a:blip r:embed="rId3"/>
          <a:stretch>
            <a:fillRect/>
          </a:stretch>
        </p:blipFill>
        <p:spPr>
          <a:xfrm>
            <a:off x="6112312" y="2096214"/>
            <a:ext cx="447080" cy="447080"/>
          </a:xfrm>
          <a:prstGeom prst="rect">
            <a:avLst/>
          </a:prstGeom>
        </p:spPr>
      </p:pic>
      <p:sp>
        <p:nvSpPr>
          <p:cNvPr id="5" name="Text 1"/>
          <p:cNvSpPr/>
          <p:nvPr/>
        </p:nvSpPr>
        <p:spPr>
          <a:xfrm>
            <a:off x="6112312" y="2722126"/>
            <a:ext cx="2235518" cy="279440"/>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Temperature Impact</a:t>
            </a:r>
            <a:endParaRPr lang="en-US" sz="1750" dirty="0"/>
          </a:p>
        </p:txBody>
      </p:sp>
      <p:sp>
        <p:nvSpPr>
          <p:cNvPr id="6" name="Text 2"/>
          <p:cNvSpPr/>
          <p:nvPr/>
        </p:nvSpPr>
        <p:spPr>
          <a:xfrm>
            <a:off x="6112312" y="3108841"/>
            <a:ext cx="3811905" cy="1430536"/>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Analysis revealed a strong correlation between temperature and energy demand, particularly during peak periods. This understanding allows Amendis to anticipate and adjust resource allocation based on weather forecasts.</a:t>
            </a:r>
            <a:endParaRPr lang="en-US" sz="1400" dirty="0"/>
          </a:p>
        </p:txBody>
      </p:sp>
      <p:pic>
        <p:nvPicPr>
          <p:cNvPr id="7" name="Image 2" descr="preencoded.png"/>
          <p:cNvPicPr>
            <a:picLocks noChangeAspect="1"/>
          </p:cNvPicPr>
          <p:nvPr/>
        </p:nvPicPr>
        <p:blipFill>
          <a:blip r:embed="rId4"/>
          <a:stretch>
            <a:fillRect/>
          </a:stretch>
        </p:blipFill>
        <p:spPr>
          <a:xfrm>
            <a:off x="10192464" y="2096214"/>
            <a:ext cx="447080" cy="447080"/>
          </a:xfrm>
          <a:prstGeom prst="rect">
            <a:avLst/>
          </a:prstGeom>
        </p:spPr>
      </p:pic>
      <p:sp>
        <p:nvSpPr>
          <p:cNvPr id="8" name="Text 3"/>
          <p:cNvSpPr/>
          <p:nvPr/>
        </p:nvSpPr>
        <p:spPr>
          <a:xfrm>
            <a:off x="10192464" y="2722126"/>
            <a:ext cx="2235518" cy="279440"/>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Peak Load Periods</a:t>
            </a:r>
            <a:endParaRPr lang="en-US" sz="1750" dirty="0"/>
          </a:p>
        </p:txBody>
      </p:sp>
      <p:sp>
        <p:nvSpPr>
          <p:cNvPr id="9" name="Text 4"/>
          <p:cNvSpPr/>
          <p:nvPr/>
        </p:nvSpPr>
        <p:spPr>
          <a:xfrm>
            <a:off x="10192464" y="3108841"/>
            <a:ext cx="3812024" cy="1430536"/>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Predictive models identified specific peak load periods, allowing Amendis to implement proactive strategies such as dynamic bandwidth adjustments to optimize energy distribution and avoid grid instability.</a:t>
            </a:r>
            <a:endParaRPr lang="en-US" sz="1400" dirty="0"/>
          </a:p>
        </p:txBody>
      </p:sp>
      <p:pic>
        <p:nvPicPr>
          <p:cNvPr id="10" name="Image 3" descr="preencoded.png"/>
          <p:cNvPicPr>
            <a:picLocks noChangeAspect="1"/>
          </p:cNvPicPr>
          <p:nvPr/>
        </p:nvPicPr>
        <p:blipFill>
          <a:blip r:embed="rId5"/>
          <a:stretch>
            <a:fillRect/>
          </a:stretch>
        </p:blipFill>
        <p:spPr>
          <a:xfrm>
            <a:off x="6112312" y="5075873"/>
            <a:ext cx="447080" cy="447080"/>
          </a:xfrm>
          <a:prstGeom prst="rect">
            <a:avLst/>
          </a:prstGeom>
        </p:spPr>
      </p:pic>
      <p:sp>
        <p:nvSpPr>
          <p:cNvPr id="11" name="Text 5"/>
          <p:cNvSpPr/>
          <p:nvPr/>
        </p:nvSpPr>
        <p:spPr>
          <a:xfrm>
            <a:off x="6112312" y="5701784"/>
            <a:ext cx="2871073" cy="279440"/>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Renewable Energy Potential</a:t>
            </a:r>
            <a:endParaRPr lang="en-US" sz="1750" dirty="0"/>
          </a:p>
        </p:txBody>
      </p:sp>
      <p:sp>
        <p:nvSpPr>
          <p:cNvPr id="12" name="Text 6"/>
          <p:cNvSpPr/>
          <p:nvPr/>
        </p:nvSpPr>
        <p:spPr>
          <a:xfrm>
            <a:off x="6112312" y="6088499"/>
            <a:ext cx="3811905" cy="1430536"/>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The analysis highlighted areas within Tetouan with high solar radiation and consistent wind speeds, making them ideal locations for deploying solar and wind energy projects to contribute to a sustainable energy future.</a:t>
            </a:r>
            <a:endParaRPr lang="en-US" sz="1400" dirty="0"/>
          </a:p>
        </p:txBody>
      </p:sp>
      <p:pic>
        <p:nvPicPr>
          <p:cNvPr id="13" name="Image 0" descr="preencoded.png"/>
          <p:cNvPicPr>
            <a:picLocks noChangeAspect="1"/>
          </p:cNvPicPr>
          <p:nvPr/>
        </p:nvPicPr>
        <p:blipFill>
          <a:blip r:embed="rId6"/>
          <a:stretch>
            <a:fillRect/>
          </a:stretch>
        </p:blipFill>
        <p:spPr>
          <a:xfrm>
            <a:off x="-263960" y="0"/>
            <a:ext cx="5486400" cy="8229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64223" y="915472"/>
            <a:ext cx="7788354" cy="1210389"/>
          </a:xfrm>
          <a:prstGeom prst="rect">
            <a:avLst/>
          </a:prstGeom>
          <a:noFill/>
          <a:ln/>
        </p:spPr>
        <p:txBody>
          <a:bodyPr wrap="square" lIns="0" tIns="0" rIns="0" bIns="0" rtlCol="0" anchor="t"/>
          <a:lstStyle/>
          <a:p>
            <a:pPr marL="0" indent="0">
              <a:lnSpc>
                <a:spcPts val="4750"/>
              </a:lnSpc>
              <a:buNone/>
            </a:pPr>
            <a:r>
              <a:rPr lang="en-US" sz="3800" dirty="0">
                <a:solidFill>
                  <a:srgbClr val="F3F3F2"/>
                </a:solidFill>
                <a:latin typeface="IBM Plex Sans Medium" pitchFamily="34" charset="0"/>
                <a:ea typeface="IBM Plex Sans Medium" pitchFamily="34" charset="-122"/>
                <a:cs typeface="IBM Plex Sans Medium" pitchFamily="34" charset="-120"/>
              </a:rPr>
              <a:t>Actionable Recommendations for a Sustainable Future</a:t>
            </a:r>
            <a:endParaRPr lang="en-US" sz="3800" dirty="0"/>
          </a:p>
        </p:txBody>
      </p:sp>
      <p:sp>
        <p:nvSpPr>
          <p:cNvPr id="4" name="Shape 1"/>
          <p:cNvSpPr/>
          <p:nvPr/>
        </p:nvSpPr>
        <p:spPr>
          <a:xfrm>
            <a:off x="6164223" y="2416373"/>
            <a:ext cx="3797379" cy="2968228"/>
          </a:xfrm>
          <a:prstGeom prst="roundRect">
            <a:avLst>
              <a:gd name="adj" fmla="val 979"/>
            </a:avLst>
          </a:prstGeom>
          <a:solidFill>
            <a:srgbClr val="484B51"/>
          </a:solidFill>
          <a:ln/>
        </p:spPr>
      </p:sp>
      <p:sp>
        <p:nvSpPr>
          <p:cNvPr id="5" name="Text 2"/>
          <p:cNvSpPr/>
          <p:nvPr/>
        </p:nvSpPr>
        <p:spPr>
          <a:xfrm>
            <a:off x="6357818" y="2609969"/>
            <a:ext cx="3410188" cy="605314"/>
          </a:xfrm>
          <a:prstGeom prst="rect">
            <a:avLst/>
          </a:prstGeom>
          <a:noFill/>
          <a:ln/>
        </p:spPr>
        <p:txBody>
          <a:bodyPr wrap="square" lIns="0" tIns="0" rIns="0" bIns="0" rtlCol="0" anchor="t"/>
          <a:lstStyle/>
          <a:p>
            <a:pPr marL="0" indent="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Dynamic Bandwidth Adjustments</a:t>
            </a:r>
            <a:endParaRPr lang="en-US" sz="1900" dirty="0"/>
          </a:p>
        </p:txBody>
      </p:sp>
      <p:sp>
        <p:nvSpPr>
          <p:cNvPr id="6" name="Text 3"/>
          <p:cNvSpPr/>
          <p:nvPr/>
        </p:nvSpPr>
        <p:spPr>
          <a:xfrm>
            <a:off x="6357818" y="3331488"/>
            <a:ext cx="3410188" cy="1859518"/>
          </a:xfrm>
          <a:prstGeom prst="rect">
            <a:avLst/>
          </a:prstGeom>
          <a:noFill/>
          <a:ln/>
        </p:spPr>
        <p:txBody>
          <a:bodyPr wrap="squar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Implement dynamic bandwidth adjustments based on temperature and time-of-day patterns to optimize supply during peak demand periods, reducing operational inefficiencies and ensuring grid stability.</a:t>
            </a:r>
            <a:endParaRPr lang="en-US" sz="1500" dirty="0"/>
          </a:p>
        </p:txBody>
      </p:sp>
      <p:sp>
        <p:nvSpPr>
          <p:cNvPr id="7" name="Shape 4"/>
          <p:cNvSpPr/>
          <p:nvPr/>
        </p:nvSpPr>
        <p:spPr>
          <a:xfrm>
            <a:off x="10155198" y="2416373"/>
            <a:ext cx="3797379" cy="2968228"/>
          </a:xfrm>
          <a:prstGeom prst="roundRect">
            <a:avLst>
              <a:gd name="adj" fmla="val 979"/>
            </a:avLst>
          </a:prstGeom>
          <a:solidFill>
            <a:srgbClr val="484B51"/>
          </a:solidFill>
          <a:ln/>
        </p:spPr>
      </p:sp>
      <p:sp>
        <p:nvSpPr>
          <p:cNvPr id="8" name="Text 5"/>
          <p:cNvSpPr/>
          <p:nvPr/>
        </p:nvSpPr>
        <p:spPr>
          <a:xfrm>
            <a:off x="10348793" y="2609969"/>
            <a:ext cx="3355658" cy="302657"/>
          </a:xfrm>
          <a:prstGeom prst="rect">
            <a:avLst/>
          </a:prstGeom>
          <a:noFill/>
          <a:ln/>
        </p:spPr>
        <p:txBody>
          <a:bodyPr wrap="none" lIns="0" tIns="0" rIns="0" bIns="0" rtlCol="0" anchor="t"/>
          <a:lstStyle/>
          <a:p>
            <a:pPr marL="0" indent="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Renewable Energy Integration</a:t>
            </a:r>
            <a:endParaRPr lang="en-US" sz="1900" dirty="0"/>
          </a:p>
        </p:txBody>
      </p:sp>
      <p:sp>
        <p:nvSpPr>
          <p:cNvPr id="9" name="Text 6"/>
          <p:cNvSpPr/>
          <p:nvPr/>
        </p:nvSpPr>
        <p:spPr>
          <a:xfrm>
            <a:off x="10348793" y="3028831"/>
            <a:ext cx="3410188" cy="1859518"/>
          </a:xfrm>
          <a:prstGeom prst="rect">
            <a:avLst/>
          </a:prstGeom>
          <a:noFill/>
          <a:ln/>
        </p:spPr>
        <p:txBody>
          <a:bodyPr wrap="squar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Prioritize the integration of renewable energy sources, such as solar and wind power, in areas with high solar radiation and consistent wind speeds, reducing reliance on fossil fuels and promoting a sustainable energy mix.</a:t>
            </a:r>
            <a:endParaRPr lang="en-US" sz="1500" dirty="0"/>
          </a:p>
        </p:txBody>
      </p:sp>
      <p:sp>
        <p:nvSpPr>
          <p:cNvPr id="10" name="Shape 7"/>
          <p:cNvSpPr/>
          <p:nvPr/>
        </p:nvSpPr>
        <p:spPr>
          <a:xfrm>
            <a:off x="6164223" y="5578197"/>
            <a:ext cx="7788354" cy="1735812"/>
          </a:xfrm>
          <a:prstGeom prst="roundRect">
            <a:avLst>
              <a:gd name="adj" fmla="val 1674"/>
            </a:avLst>
          </a:prstGeom>
          <a:solidFill>
            <a:srgbClr val="484B51"/>
          </a:solidFill>
          <a:ln/>
        </p:spPr>
      </p:sp>
      <p:sp>
        <p:nvSpPr>
          <p:cNvPr id="11" name="Text 8"/>
          <p:cNvSpPr/>
          <p:nvPr/>
        </p:nvSpPr>
        <p:spPr>
          <a:xfrm>
            <a:off x="6357818" y="5771793"/>
            <a:ext cx="2968347" cy="302657"/>
          </a:xfrm>
          <a:prstGeom prst="rect">
            <a:avLst/>
          </a:prstGeom>
          <a:noFill/>
          <a:ln/>
        </p:spPr>
        <p:txBody>
          <a:bodyPr wrap="none" lIns="0" tIns="0" rIns="0" bIns="0" rtlCol="0" anchor="t"/>
          <a:lstStyle/>
          <a:p>
            <a:pPr marL="0" indent="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Dynamic Pricing Strategies</a:t>
            </a:r>
            <a:endParaRPr lang="en-US" sz="1900" dirty="0"/>
          </a:p>
        </p:txBody>
      </p:sp>
      <p:sp>
        <p:nvSpPr>
          <p:cNvPr id="12" name="Text 9"/>
          <p:cNvSpPr/>
          <p:nvPr/>
        </p:nvSpPr>
        <p:spPr>
          <a:xfrm>
            <a:off x="6357818" y="6190655"/>
            <a:ext cx="7401163" cy="929759"/>
          </a:xfrm>
          <a:prstGeom prst="rect">
            <a:avLst/>
          </a:prstGeom>
          <a:noFill/>
          <a:ln/>
        </p:spPr>
        <p:txBody>
          <a:bodyPr wrap="square" lIns="0" tIns="0" rIns="0" bIns="0" rtlCol="0" anchor="t"/>
          <a:lstStyle/>
          <a:p>
            <a:pPr marL="0" indent="0">
              <a:lnSpc>
                <a:spcPts val="2400"/>
              </a:lnSpc>
              <a:buNone/>
            </a:pPr>
            <a:r>
              <a:rPr lang="en-US" sz="1500" dirty="0">
                <a:solidFill>
                  <a:srgbClr val="D4D4D1"/>
                </a:solidFill>
                <a:latin typeface="Roboto" pitchFamily="34" charset="0"/>
                <a:ea typeface="Roboto" pitchFamily="34" charset="-122"/>
                <a:cs typeface="Roboto" pitchFamily="34" charset="-120"/>
              </a:rPr>
              <a:t>Introduce dynamic pricing strategies to incentivize consumers to shift their energy usage to off-peak hours, reducing grid strain during peak periods and creating a more efficient and cost-effective energy distribution system.</a:t>
            </a:r>
            <a:endParaRPr lang="en-US" sz="1500" dirty="0"/>
          </a:p>
        </p:txBody>
      </p:sp>
      <p:pic>
        <p:nvPicPr>
          <p:cNvPr id="13"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6200" y="3516685"/>
            <a:ext cx="12976384" cy="781515"/>
          </a:xfrm>
          <a:prstGeom prst="rect">
            <a:avLst/>
          </a:prstGeom>
          <a:noFill/>
          <a:ln/>
        </p:spPr>
        <p:txBody>
          <a:bodyPr wrap="none" lIns="0" tIns="0" rIns="0" bIns="0" rtlCol="0" anchor="t"/>
          <a:lstStyle/>
          <a:p>
            <a:pPr marL="0" indent="0" algn="ctr">
              <a:lnSpc>
                <a:spcPts val="5550"/>
              </a:lnSpc>
              <a:buNone/>
            </a:pPr>
            <a:r>
              <a:rPr lang="en-US" sz="4450" dirty="0" smtClean="0">
                <a:solidFill>
                  <a:srgbClr val="F3F3F2"/>
                </a:solidFill>
                <a:latin typeface="Algerian" panose="04020705040A02060702" pitchFamily="82" charset="0"/>
                <a:ea typeface="IBM Plex Sans Medium" pitchFamily="34" charset="-122"/>
                <a:cs typeface="IBM Plex Sans Medium" pitchFamily="34" charset="-120"/>
              </a:rPr>
              <a:t>Thank you for your attention</a:t>
            </a:r>
            <a:endParaRPr lang="en-US" sz="4450"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362" y="407083"/>
            <a:ext cx="13042821"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rPr>
              <a:t>Is there a trend? Is there a relation?</a:t>
            </a:r>
            <a:endParaRPr lang="en-US" sz="4450" dirty="0"/>
          </a:p>
        </p:txBody>
      </p:sp>
      <p:pic>
        <p:nvPicPr>
          <p:cNvPr id="7" name="Picture 6"/>
          <p:cNvPicPr>
            <a:picLocks noChangeAspect="1"/>
          </p:cNvPicPr>
          <p:nvPr/>
        </p:nvPicPr>
        <p:blipFill>
          <a:blip r:embed="rId3"/>
          <a:stretch>
            <a:fillRect/>
          </a:stretch>
        </p:blipFill>
        <p:spPr>
          <a:xfrm>
            <a:off x="719363" y="1824642"/>
            <a:ext cx="10604312" cy="5626148"/>
          </a:xfrm>
          <a:prstGeom prst="rect">
            <a:avLst/>
          </a:prstGeom>
        </p:spPr>
      </p:pic>
      <p:sp>
        <p:nvSpPr>
          <p:cNvPr id="8" name="Text 2"/>
          <p:cNvSpPr/>
          <p:nvPr/>
        </p:nvSpPr>
        <p:spPr>
          <a:xfrm>
            <a:off x="11440633" y="1824641"/>
            <a:ext cx="2977115" cy="2647507"/>
          </a:xfrm>
          <a:prstGeom prst="rect">
            <a:avLst/>
          </a:prstGeom>
          <a:noFill/>
          <a:ln/>
        </p:spPr>
        <p:txBody>
          <a:bodyPr wrap="square" lIns="0" tIns="0" rIns="0" bIns="0" rtlCol="0" anchor="t"/>
          <a:lstStyle/>
          <a:p>
            <a:pPr algn="ctr">
              <a:lnSpc>
                <a:spcPts val="2850"/>
              </a:lnSpc>
            </a:pPr>
            <a:r>
              <a:rPr lang="en-US" sz="2800" dirty="0" smtClean="0">
                <a:solidFill>
                  <a:srgbClr val="D4D4D1"/>
                </a:solidFill>
                <a:latin typeface="Roboto" pitchFamily="34" charset="0"/>
                <a:ea typeface="Roboto" pitchFamily="34" charset="-122"/>
                <a:cs typeface="Roboto" pitchFamily="34" charset="-120"/>
              </a:rPr>
              <a:t>Total power consumption in </a:t>
            </a:r>
            <a:r>
              <a:rPr lang="en-US" sz="2800" dirty="0" err="1" smtClean="0">
                <a:solidFill>
                  <a:srgbClr val="D4D4D1"/>
                </a:solidFill>
                <a:latin typeface="Roboto" pitchFamily="34" charset="0"/>
                <a:ea typeface="Roboto" pitchFamily="34" charset="-122"/>
                <a:cs typeface="Roboto" pitchFamily="34" charset="-120"/>
              </a:rPr>
              <a:t>Tetouan</a:t>
            </a:r>
            <a:r>
              <a:rPr lang="en-US" sz="2800" dirty="0" smtClean="0">
                <a:solidFill>
                  <a:srgbClr val="D4D4D1"/>
                </a:solidFill>
                <a:latin typeface="Roboto" pitchFamily="34" charset="0"/>
                <a:ea typeface="Roboto" pitchFamily="34" charset="-122"/>
                <a:cs typeface="Roboto" pitchFamily="34" charset="-120"/>
              </a:rPr>
              <a:t> City, Morocco.</a:t>
            </a:r>
            <a:endParaRPr lang="en-US" sz="2800" dirty="0"/>
          </a:p>
        </p:txBody>
      </p:sp>
    </p:spTree>
    <p:extLst>
      <p:ext uri="{BB962C8B-B14F-4D97-AF65-F5344CB8AC3E}">
        <p14:creationId xmlns:p14="http://schemas.microsoft.com/office/powerpoint/2010/main" val="3781885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The Challenge: Balancing Energy Demand in Tetouan</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Problem</a:t>
            </a:r>
            <a:endParaRPr lang="en-US" sz="2200" dirty="0"/>
          </a:p>
        </p:txBody>
      </p:sp>
      <p:sp>
        <p:nvSpPr>
          <p:cNvPr id="4" name="Text 2"/>
          <p:cNvSpPr/>
          <p:nvPr/>
        </p:nvSpPr>
        <p:spPr>
          <a:xfrm>
            <a:off x="793790" y="402538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Amendis, the utility provider for Tetouan City, Morocco, faces a significant challenge in balancing energy production with fluctuating consumption patterns. The city's power distribution network experiences periods of peak demand, particularly during summer months due to air conditioning usage. This leads to operational inefficiencies and potential grid instability.</a:t>
            </a:r>
            <a:endParaRPr lang="en-US" sz="1750" dirty="0"/>
          </a:p>
        </p:txBody>
      </p:sp>
      <p:sp>
        <p:nvSpPr>
          <p:cNvPr id="5" name="Text 3"/>
          <p:cNvSpPr/>
          <p:nvPr/>
        </p:nvSpPr>
        <p:spPr>
          <a:xfrm>
            <a:off x="7599521"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The Need for Action</a:t>
            </a:r>
            <a:endParaRPr lang="en-US" sz="2200" dirty="0"/>
          </a:p>
        </p:txBody>
      </p:sp>
      <p:sp>
        <p:nvSpPr>
          <p:cNvPr id="6" name="Text 4"/>
          <p:cNvSpPr/>
          <p:nvPr/>
        </p:nvSpPr>
        <p:spPr>
          <a:xfrm>
            <a:off x="7599521" y="4025384"/>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Amendis recognizes the need to optimize its energy management practices. This includes understanding past consumption trends, predicting future demand, and exploring the integration of renewable energy sources. Data science and big data analytics offer powerful tools to address these challenges.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5077"/>
          </a:xfrm>
          <a:prstGeom prst="rect">
            <a:avLst/>
          </a:prstGeom>
        </p:spPr>
      </p:pic>
      <p:sp>
        <p:nvSpPr>
          <p:cNvPr id="3" name="Text 0"/>
          <p:cNvSpPr/>
          <p:nvPr/>
        </p:nvSpPr>
        <p:spPr>
          <a:xfrm>
            <a:off x="6178868" y="543997"/>
            <a:ext cx="7759065" cy="1236345"/>
          </a:xfrm>
          <a:prstGeom prst="rect">
            <a:avLst/>
          </a:prstGeom>
          <a:noFill/>
          <a:ln/>
        </p:spPr>
        <p:txBody>
          <a:bodyPr wrap="square" lIns="0" tIns="0" rIns="0" bIns="0" rtlCol="0" anchor="t"/>
          <a:lstStyle/>
          <a:p>
            <a:pPr marL="0" indent="0">
              <a:lnSpc>
                <a:spcPts val="4850"/>
              </a:lnSpc>
              <a:buNone/>
            </a:pPr>
            <a:r>
              <a:rPr lang="en-US" sz="3850" dirty="0">
                <a:solidFill>
                  <a:srgbClr val="F3F3F2"/>
                </a:solidFill>
                <a:latin typeface="IBM Plex Sans Medium" pitchFamily="34" charset="0"/>
                <a:ea typeface="IBM Plex Sans Medium" pitchFamily="34" charset="-122"/>
                <a:cs typeface="IBM Plex Sans Medium" pitchFamily="34" charset="-120"/>
              </a:rPr>
              <a:t>Phase 1: Unveiling Insights with </a:t>
            </a:r>
            <a:r>
              <a:rPr lang="en-US" sz="3850" dirty="0">
                <a:solidFill>
                  <a:srgbClr val="FFC000"/>
                </a:solidFill>
                <a:latin typeface="IBM Plex Sans Medium" pitchFamily="34" charset="0"/>
                <a:ea typeface="IBM Plex Sans Medium" pitchFamily="34" charset="-122"/>
                <a:cs typeface="IBM Plex Sans Medium" pitchFamily="34" charset="-120"/>
              </a:rPr>
              <a:t>Descriptive</a:t>
            </a:r>
            <a:r>
              <a:rPr lang="en-US" sz="3850" dirty="0">
                <a:solidFill>
                  <a:srgbClr val="F3F3F2"/>
                </a:solidFill>
                <a:latin typeface="IBM Plex Sans Medium" pitchFamily="34" charset="0"/>
                <a:ea typeface="IBM Plex Sans Medium" pitchFamily="34" charset="-122"/>
                <a:cs typeface="IBM Plex Sans Medium" pitchFamily="34" charset="-120"/>
              </a:rPr>
              <a:t> Analytics</a:t>
            </a:r>
            <a:endParaRPr lang="en-US" sz="3850" dirty="0"/>
          </a:p>
        </p:txBody>
      </p:sp>
      <p:sp>
        <p:nvSpPr>
          <p:cNvPr id="4" name="Shape 1"/>
          <p:cNvSpPr/>
          <p:nvPr/>
        </p:nvSpPr>
        <p:spPr>
          <a:xfrm>
            <a:off x="6178868" y="3224606"/>
            <a:ext cx="445056" cy="445056"/>
          </a:xfrm>
          <a:prstGeom prst="roundRect">
            <a:avLst>
              <a:gd name="adj" fmla="val 6668"/>
            </a:avLst>
          </a:prstGeom>
          <a:solidFill>
            <a:srgbClr val="484B51"/>
          </a:solidFill>
          <a:ln/>
        </p:spPr>
      </p:sp>
      <p:sp>
        <p:nvSpPr>
          <p:cNvPr id="6" name="Text 3"/>
          <p:cNvSpPr/>
          <p:nvPr/>
        </p:nvSpPr>
        <p:spPr>
          <a:xfrm>
            <a:off x="6821686" y="3175135"/>
            <a:ext cx="5098382" cy="543998"/>
          </a:xfrm>
          <a:prstGeom prst="rect">
            <a:avLst/>
          </a:prstGeom>
          <a:noFill/>
          <a:ln/>
        </p:spPr>
        <p:txBody>
          <a:bodyPr wrap="none" lIns="0" tIns="0" rIns="0" bIns="0" rtlCol="0" anchor="t"/>
          <a:lstStyle/>
          <a:p>
            <a:pPr marL="0" indent="0">
              <a:buNone/>
            </a:pPr>
            <a:r>
              <a:rPr lang="en-US" sz="2800" dirty="0">
                <a:solidFill>
                  <a:srgbClr val="D4D4D1"/>
                </a:solidFill>
                <a:latin typeface="+mj-lt"/>
                <a:ea typeface="IBM Plex Sans Medium" pitchFamily="34" charset="-122"/>
                <a:cs typeface="IBM Plex Sans Medium" pitchFamily="34" charset="-120"/>
              </a:rPr>
              <a:t>Data Exploration</a:t>
            </a:r>
            <a:endParaRPr lang="en-US" sz="2800" dirty="0">
              <a:latin typeface="+mj-lt"/>
            </a:endParaRPr>
          </a:p>
        </p:txBody>
      </p:sp>
      <p:sp>
        <p:nvSpPr>
          <p:cNvPr id="7" name="Text 4"/>
          <p:cNvSpPr/>
          <p:nvPr/>
        </p:nvSpPr>
        <p:spPr>
          <a:xfrm>
            <a:off x="6821686" y="3652398"/>
            <a:ext cx="6469012" cy="2849285"/>
          </a:xfrm>
          <a:prstGeom prst="rect">
            <a:avLst/>
          </a:prstGeom>
          <a:noFill/>
          <a:ln/>
        </p:spPr>
        <p:txBody>
          <a:bodyPr wrap="square" lIns="0" tIns="0" rIns="0" bIns="0" rtlCol="0" anchor="t"/>
          <a:lstStyle/>
          <a:p>
            <a:pPr marL="0" indent="0">
              <a:lnSpc>
                <a:spcPct val="150000"/>
              </a:lnSpc>
              <a:buNone/>
            </a:pPr>
            <a:r>
              <a:rPr lang="en-US" sz="2000" dirty="0">
                <a:solidFill>
                  <a:srgbClr val="D4D4D1"/>
                </a:solidFill>
                <a:latin typeface="+mj-lt"/>
                <a:ea typeface="Roboto" pitchFamily="34" charset="-122"/>
                <a:cs typeface="Roboto" pitchFamily="34" charset="-120"/>
              </a:rPr>
              <a:t>The first phase focused on exploring historical SCADA (Supervisory Control and Data Acquisition) data collected from Amendis' power distribution network. The analysis aimed to understand past consumption patterns and identify key influencing factors.</a:t>
            </a:r>
            <a:endParaRPr lang="en-US" sz="2000" dirty="0">
              <a:latin typeface="+mj-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8689" y="531059"/>
            <a:ext cx="13042821"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Temperature</a:t>
            </a:r>
            <a:endParaRPr lang="en-US" sz="4450" dirty="0"/>
          </a:p>
        </p:txBody>
      </p:sp>
      <p:sp>
        <p:nvSpPr>
          <p:cNvPr id="7" name="Text 7"/>
          <p:cNvSpPr/>
          <p:nvPr/>
        </p:nvSpPr>
        <p:spPr>
          <a:xfrm>
            <a:off x="778689" y="1743451"/>
            <a:ext cx="4027228" cy="377071"/>
          </a:xfrm>
          <a:prstGeom prst="rect">
            <a:avLst/>
          </a:prstGeom>
          <a:noFill/>
          <a:ln/>
        </p:spPr>
        <p:txBody>
          <a:bodyPr wrap="none" lIns="0" tIns="0" rIns="0" bIns="0" rtlCol="0" anchor="t"/>
          <a:lstStyle/>
          <a:p>
            <a:pPr marL="0" indent="0">
              <a:lnSpc>
                <a:spcPts val="2400"/>
              </a:lnSpc>
              <a:buNone/>
            </a:pPr>
            <a:r>
              <a:rPr lang="en-US" sz="3200" dirty="0">
                <a:solidFill>
                  <a:srgbClr val="D4D4D1"/>
                </a:solidFill>
                <a:latin typeface="IBM Plex Sans Medium" pitchFamily="34" charset="0"/>
                <a:ea typeface="IBM Plex Sans Medium" pitchFamily="34" charset="-122"/>
                <a:cs typeface="IBM Plex Sans Medium" pitchFamily="34" charset="-120"/>
              </a:rPr>
              <a:t>Correlation Analysis</a:t>
            </a:r>
            <a:endParaRPr lang="en-US" sz="3200" dirty="0"/>
          </a:p>
        </p:txBody>
      </p:sp>
      <p:sp>
        <p:nvSpPr>
          <p:cNvPr id="8" name="Text 8"/>
          <p:cNvSpPr/>
          <p:nvPr/>
        </p:nvSpPr>
        <p:spPr>
          <a:xfrm>
            <a:off x="666199" y="2221765"/>
            <a:ext cx="4288573" cy="5284821"/>
          </a:xfrm>
          <a:prstGeom prst="rect">
            <a:avLst/>
          </a:prstGeom>
          <a:noFill/>
          <a:ln/>
        </p:spPr>
        <p:txBody>
          <a:bodyPr wrap="square" lIns="0" tIns="0" rIns="0" bIns="0" rtlCol="0" anchor="t"/>
          <a:lstStyle/>
          <a:p>
            <a:pPr marL="0" indent="0">
              <a:buNone/>
            </a:pPr>
            <a:r>
              <a:rPr lang="en-US" sz="3200" dirty="0">
                <a:solidFill>
                  <a:srgbClr val="D4D4D1"/>
                </a:solidFill>
                <a:latin typeface="Times New Roman" panose="02020603050405020304" pitchFamily="18" charset="0"/>
                <a:ea typeface="Roboto" pitchFamily="34" charset="-122"/>
                <a:cs typeface="Times New Roman" panose="02020603050405020304" pitchFamily="18" charset="0"/>
              </a:rPr>
              <a:t>Correlation analysis revealed strong positive correlations between temperature and power consumption. This indicates that higher temperatures lead to increased energy demand, primarily due to the use of air conditioning.</a:t>
            </a:r>
            <a:endParaRPr lang="en-US" sz="3200" dirty="0">
              <a:latin typeface="Times New Roman" panose="02020603050405020304" pitchFamily="18" charset="0"/>
              <a:cs typeface="Times New Roman" panose="02020603050405020304" pitchFamily="18" charset="0"/>
            </a:endParaRPr>
          </a:p>
        </p:txBody>
      </p:sp>
      <p:sp>
        <p:nvSpPr>
          <p:cNvPr id="9" name="Shape 5"/>
          <p:cNvSpPr/>
          <p:nvPr/>
        </p:nvSpPr>
        <p:spPr>
          <a:xfrm>
            <a:off x="221143" y="1675467"/>
            <a:ext cx="445056" cy="445056"/>
          </a:xfrm>
          <a:prstGeom prst="roundRect">
            <a:avLst>
              <a:gd name="adj" fmla="val 6668"/>
            </a:avLst>
          </a:prstGeom>
          <a:solidFill>
            <a:srgbClr val="484B51"/>
          </a:solidFill>
          <a:ln/>
        </p:spPr>
        <p:txBody>
          <a:bodyPr/>
          <a:lstStyle/>
          <a:p>
            <a:endParaRPr lang="en-US" dirty="0"/>
          </a:p>
        </p:txBody>
      </p:sp>
      <p:pic>
        <p:nvPicPr>
          <p:cNvPr id="10" name="Picture 9"/>
          <p:cNvPicPr>
            <a:picLocks noChangeAspect="1"/>
          </p:cNvPicPr>
          <p:nvPr/>
        </p:nvPicPr>
        <p:blipFill>
          <a:blip r:embed="rId3"/>
          <a:stretch>
            <a:fillRect/>
          </a:stretch>
        </p:blipFill>
        <p:spPr>
          <a:xfrm>
            <a:off x="4954772" y="1675467"/>
            <a:ext cx="9302420" cy="5549472"/>
          </a:xfrm>
          <a:prstGeom prst="rect">
            <a:avLst/>
          </a:prstGeom>
        </p:spPr>
      </p:pic>
    </p:spTree>
    <p:extLst>
      <p:ext uri="{BB962C8B-B14F-4D97-AF65-F5344CB8AC3E}">
        <p14:creationId xmlns:p14="http://schemas.microsoft.com/office/powerpoint/2010/main" val="711617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4124" y="396450"/>
            <a:ext cx="13042821"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Time analysis</a:t>
            </a:r>
            <a:endParaRPr lang="en-US" sz="4450" dirty="0"/>
          </a:p>
        </p:txBody>
      </p:sp>
      <p:sp>
        <p:nvSpPr>
          <p:cNvPr id="6" name="Shape 9"/>
          <p:cNvSpPr/>
          <p:nvPr/>
        </p:nvSpPr>
        <p:spPr>
          <a:xfrm>
            <a:off x="186361" y="1700286"/>
            <a:ext cx="445056" cy="445056"/>
          </a:xfrm>
          <a:prstGeom prst="roundRect">
            <a:avLst>
              <a:gd name="adj" fmla="val 6668"/>
            </a:avLst>
          </a:prstGeom>
          <a:solidFill>
            <a:srgbClr val="484B51"/>
          </a:solidFill>
          <a:ln/>
        </p:spPr>
      </p:sp>
      <p:sp>
        <p:nvSpPr>
          <p:cNvPr id="10" name="Text 11"/>
          <p:cNvSpPr/>
          <p:nvPr/>
        </p:nvSpPr>
        <p:spPr>
          <a:xfrm>
            <a:off x="829179" y="1700286"/>
            <a:ext cx="3286958" cy="309086"/>
          </a:xfrm>
          <a:prstGeom prst="rect">
            <a:avLst/>
          </a:prstGeom>
          <a:noFill/>
          <a:ln/>
        </p:spPr>
        <p:txBody>
          <a:bodyPr wrap="none" lIns="0" tIns="0" rIns="0" bIns="0" rtlCol="0" anchor="t"/>
          <a:lstStyle/>
          <a:p>
            <a:pPr marL="0" indent="0">
              <a:lnSpc>
                <a:spcPts val="2400"/>
              </a:lnSpc>
              <a:buNone/>
            </a:pPr>
            <a:r>
              <a:rPr lang="en-US" sz="2800" dirty="0">
                <a:solidFill>
                  <a:srgbClr val="D4D4D1"/>
                </a:solidFill>
                <a:latin typeface="+mj-lt"/>
                <a:ea typeface="IBM Plex Sans Medium" pitchFamily="34" charset="-122"/>
                <a:cs typeface="IBM Plex Sans Medium" pitchFamily="34" charset="-120"/>
              </a:rPr>
              <a:t>Temporal Trend Visualization</a:t>
            </a:r>
            <a:endParaRPr lang="en-US" sz="2800" dirty="0">
              <a:latin typeface="+mj-lt"/>
            </a:endParaRPr>
          </a:p>
        </p:txBody>
      </p:sp>
      <p:sp>
        <p:nvSpPr>
          <p:cNvPr id="11" name="Text 12"/>
          <p:cNvSpPr/>
          <p:nvPr/>
        </p:nvSpPr>
        <p:spPr>
          <a:xfrm>
            <a:off x="829180" y="2128078"/>
            <a:ext cx="4102049" cy="5644322"/>
          </a:xfrm>
          <a:prstGeom prst="rect">
            <a:avLst/>
          </a:prstGeom>
          <a:noFill/>
          <a:ln/>
        </p:spPr>
        <p:txBody>
          <a:bodyPr wrap="square" lIns="0" tIns="0" rIns="0" bIns="0" rtlCol="0" anchor="t"/>
          <a:lstStyle/>
          <a:p>
            <a:pPr marL="0" indent="0">
              <a:lnSpc>
                <a:spcPct val="150000"/>
              </a:lnSpc>
              <a:buNone/>
            </a:pPr>
            <a:r>
              <a:rPr lang="en-US" sz="2400" dirty="0">
                <a:solidFill>
                  <a:srgbClr val="D4D4D1"/>
                </a:solidFill>
                <a:latin typeface="+mj-lt"/>
                <a:ea typeface="Roboto" pitchFamily="34" charset="-122"/>
                <a:cs typeface="Roboto" pitchFamily="34" charset="-120"/>
              </a:rPr>
              <a:t>Temporal trend visualization highlighted peak usage periods, revealing that power consumption peaks during evening hours and summer months. This information is crucial for optimizing resource allocation and anticipating future demand.</a:t>
            </a:r>
            <a:endParaRPr lang="en-US" sz="2400" dirty="0">
              <a:latin typeface="+mj-lt"/>
            </a:endParaRPr>
          </a:p>
        </p:txBody>
      </p:sp>
      <p:pic>
        <p:nvPicPr>
          <p:cNvPr id="3" name="Picture 2"/>
          <p:cNvPicPr>
            <a:picLocks noChangeAspect="1"/>
          </p:cNvPicPr>
          <p:nvPr/>
        </p:nvPicPr>
        <p:blipFill>
          <a:blip r:embed="rId3"/>
          <a:stretch>
            <a:fillRect/>
          </a:stretch>
        </p:blipFill>
        <p:spPr>
          <a:xfrm>
            <a:off x="5128992" y="2009372"/>
            <a:ext cx="9179234" cy="4908154"/>
          </a:xfrm>
          <a:prstGeom prst="rect">
            <a:avLst/>
          </a:prstGeom>
        </p:spPr>
      </p:pic>
    </p:spTree>
    <p:extLst>
      <p:ext uri="{BB962C8B-B14F-4D97-AF65-F5344CB8AC3E}">
        <p14:creationId xmlns:p14="http://schemas.microsoft.com/office/powerpoint/2010/main" val="368876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4124" y="396450"/>
            <a:ext cx="13042821"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Time analysis (cont.)</a:t>
            </a:r>
            <a:endParaRPr lang="en-US" sz="4450" dirty="0"/>
          </a:p>
        </p:txBody>
      </p:sp>
      <p:sp>
        <p:nvSpPr>
          <p:cNvPr id="4" name="Text 12"/>
          <p:cNvSpPr/>
          <p:nvPr/>
        </p:nvSpPr>
        <p:spPr>
          <a:xfrm>
            <a:off x="384124" y="1553919"/>
            <a:ext cx="3331309" cy="5644322"/>
          </a:xfrm>
          <a:prstGeom prst="rect">
            <a:avLst/>
          </a:prstGeom>
          <a:noFill/>
          <a:ln/>
        </p:spPr>
        <p:txBody>
          <a:bodyPr wrap="square" lIns="0" tIns="0" rIns="0" bIns="0" rtlCol="0" anchor="t"/>
          <a:lstStyle/>
          <a:p>
            <a:pPr marL="0" indent="0">
              <a:lnSpc>
                <a:spcPct val="150000"/>
              </a:lnSpc>
              <a:buNone/>
            </a:pPr>
            <a:r>
              <a:rPr lang="en-US" sz="2400" dirty="0" smtClean="0">
                <a:solidFill>
                  <a:srgbClr val="D4D4D1"/>
                </a:solidFill>
                <a:latin typeface="+mj-lt"/>
                <a:ea typeface="Roboto" pitchFamily="34" charset="-122"/>
              </a:rPr>
              <a:t>Mean Power consumption during daily hours. </a:t>
            </a:r>
            <a:endParaRPr lang="en-US" sz="2400" dirty="0">
              <a:latin typeface="+mj-lt"/>
            </a:endParaRPr>
          </a:p>
        </p:txBody>
      </p:sp>
      <p:pic>
        <p:nvPicPr>
          <p:cNvPr id="6" name="Picture 5"/>
          <p:cNvPicPr>
            <a:picLocks noChangeAspect="1"/>
          </p:cNvPicPr>
          <p:nvPr/>
        </p:nvPicPr>
        <p:blipFill>
          <a:blip r:embed="rId2"/>
          <a:stretch>
            <a:fillRect/>
          </a:stretch>
        </p:blipFill>
        <p:spPr>
          <a:xfrm>
            <a:off x="4210494" y="1553919"/>
            <a:ext cx="9711512" cy="5210515"/>
          </a:xfrm>
          <a:prstGeom prst="rect">
            <a:avLst/>
          </a:prstGeom>
        </p:spPr>
      </p:pic>
    </p:spTree>
    <p:extLst>
      <p:ext uri="{BB962C8B-B14F-4D97-AF65-F5344CB8AC3E}">
        <p14:creationId xmlns:p14="http://schemas.microsoft.com/office/powerpoint/2010/main" val="3920659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56041" y="1064630"/>
            <a:ext cx="2805643"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rPr>
              <a:t>Humidity : </a:t>
            </a:r>
            <a:endParaRPr lang="en-US" sz="4450" dirty="0"/>
          </a:p>
        </p:txBody>
      </p:sp>
      <p:pic>
        <p:nvPicPr>
          <p:cNvPr id="3" name="Picture 2"/>
          <p:cNvPicPr>
            <a:picLocks noChangeAspect="1"/>
          </p:cNvPicPr>
          <p:nvPr/>
        </p:nvPicPr>
        <p:blipFill>
          <a:blip r:embed="rId2"/>
          <a:stretch>
            <a:fillRect/>
          </a:stretch>
        </p:blipFill>
        <p:spPr>
          <a:xfrm>
            <a:off x="7456041" y="2395738"/>
            <a:ext cx="6874338" cy="4100970"/>
          </a:xfrm>
          <a:prstGeom prst="rect">
            <a:avLst/>
          </a:prstGeom>
        </p:spPr>
      </p:pic>
      <p:pic>
        <p:nvPicPr>
          <p:cNvPr id="4" name="Picture 3"/>
          <p:cNvPicPr>
            <a:picLocks noChangeAspect="1"/>
          </p:cNvPicPr>
          <p:nvPr/>
        </p:nvPicPr>
        <p:blipFill>
          <a:blip r:embed="rId3"/>
          <a:stretch>
            <a:fillRect/>
          </a:stretch>
        </p:blipFill>
        <p:spPr>
          <a:xfrm>
            <a:off x="283098" y="2395738"/>
            <a:ext cx="6874339" cy="4100970"/>
          </a:xfrm>
          <a:prstGeom prst="rect">
            <a:avLst/>
          </a:prstGeom>
        </p:spPr>
      </p:pic>
      <p:sp>
        <p:nvSpPr>
          <p:cNvPr id="5" name="Text 0"/>
          <p:cNvSpPr/>
          <p:nvPr/>
        </p:nvSpPr>
        <p:spPr>
          <a:xfrm>
            <a:off x="451748" y="978180"/>
            <a:ext cx="5012928" cy="141755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Wind speed :</a:t>
            </a:r>
            <a:endParaRPr lang="en-US" sz="4450" dirty="0"/>
          </a:p>
        </p:txBody>
      </p:sp>
    </p:spTree>
    <p:extLst>
      <p:ext uri="{BB962C8B-B14F-4D97-AF65-F5344CB8AC3E}">
        <p14:creationId xmlns:p14="http://schemas.microsoft.com/office/powerpoint/2010/main" val="1098374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7119" y="874915"/>
            <a:ext cx="6069839" cy="1134638"/>
          </a:xfrm>
          <a:prstGeom prst="rect">
            <a:avLst/>
          </a:prstGeom>
          <a:noFill/>
          <a:ln/>
        </p:spPr>
        <p:txBody>
          <a:bodyPr wrap="square" lIns="0" tIns="0" rIns="0" bIns="0" rtlCol="0" anchor="t"/>
          <a:lstStyle/>
          <a:p>
            <a:pPr marL="0" indent="0">
              <a:lnSpc>
                <a:spcPts val="5550"/>
              </a:lnSpc>
              <a:buNone/>
            </a:pPr>
            <a:r>
              <a:rPr lang="en-US" sz="4450" dirty="0" smtClean="0">
                <a:solidFill>
                  <a:srgbClr val="F3F3F2"/>
                </a:solidFill>
                <a:latin typeface="IBM Plex Sans Medium" pitchFamily="34" charset="0"/>
                <a:ea typeface="IBM Plex Sans Medium" pitchFamily="34" charset="-122"/>
                <a:cs typeface="IBM Plex Sans Medium" pitchFamily="34" charset="-120"/>
              </a:rPr>
              <a:t>General diffuse flows</a:t>
            </a:r>
            <a:endParaRPr lang="en-US" sz="4450" dirty="0"/>
          </a:p>
        </p:txBody>
      </p:sp>
      <p:pic>
        <p:nvPicPr>
          <p:cNvPr id="4" name="Picture 3"/>
          <p:cNvPicPr>
            <a:picLocks noChangeAspect="1"/>
          </p:cNvPicPr>
          <p:nvPr/>
        </p:nvPicPr>
        <p:blipFill>
          <a:blip r:embed="rId2"/>
          <a:stretch>
            <a:fillRect/>
          </a:stretch>
        </p:blipFill>
        <p:spPr>
          <a:xfrm>
            <a:off x="217119" y="2282645"/>
            <a:ext cx="7055551" cy="4209075"/>
          </a:xfrm>
          <a:prstGeom prst="rect">
            <a:avLst/>
          </a:prstGeom>
        </p:spPr>
      </p:pic>
      <p:sp>
        <p:nvSpPr>
          <p:cNvPr id="5" name="Text 0"/>
          <p:cNvSpPr/>
          <p:nvPr/>
        </p:nvSpPr>
        <p:spPr>
          <a:xfrm>
            <a:off x="7408966" y="874915"/>
            <a:ext cx="3826369" cy="1134638"/>
          </a:xfrm>
          <a:prstGeom prst="rect">
            <a:avLst/>
          </a:prstGeom>
          <a:noFill/>
          <a:ln/>
        </p:spPr>
        <p:txBody>
          <a:bodyPr wrap="square" lIns="0" tIns="0" rIns="0" bIns="0" rtlCol="0" anchor="t"/>
          <a:lstStyle/>
          <a:p>
            <a:pPr>
              <a:lnSpc>
                <a:spcPts val="5550"/>
              </a:lnSpc>
            </a:pPr>
            <a:r>
              <a:rPr lang="en-US" sz="4450" dirty="0">
                <a:solidFill>
                  <a:srgbClr val="F3F3F2"/>
                </a:solidFill>
                <a:latin typeface="IBM Plex Sans Medium" pitchFamily="34" charset="0"/>
                <a:ea typeface="IBM Plex Sans Medium" pitchFamily="34" charset="-122"/>
                <a:cs typeface="IBM Plex Sans Medium" pitchFamily="34" charset="-120"/>
              </a:rPr>
              <a:t>D</a:t>
            </a:r>
            <a:r>
              <a:rPr lang="en-US" sz="4450" dirty="0" smtClean="0">
                <a:solidFill>
                  <a:srgbClr val="F3F3F2"/>
                </a:solidFill>
                <a:latin typeface="IBM Plex Sans Medium" pitchFamily="34" charset="0"/>
                <a:ea typeface="IBM Plex Sans Medium" pitchFamily="34" charset="-122"/>
                <a:cs typeface="IBM Plex Sans Medium" pitchFamily="34" charset="-120"/>
              </a:rPr>
              <a:t>iffuse flows</a:t>
            </a:r>
            <a:endParaRPr lang="en-US" sz="4450" dirty="0"/>
          </a:p>
        </p:txBody>
      </p:sp>
      <p:pic>
        <p:nvPicPr>
          <p:cNvPr id="6" name="Picture 5"/>
          <p:cNvPicPr>
            <a:picLocks noChangeAspect="1"/>
          </p:cNvPicPr>
          <p:nvPr/>
        </p:nvPicPr>
        <p:blipFill>
          <a:blip r:embed="rId3"/>
          <a:stretch>
            <a:fillRect/>
          </a:stretch>
        </p:blipFill>
        <p:spPr>
          <a:xfrm>
            <a:off x="7408966" y="2272488"/>
            <a:ext cx="7072577" cy="4219232"/>
          </a:xfrm>
          <a:prstGeom prst="rect">
            <a:avLst/>
          </a:prstGeom>
        </p:spPr>
      </p:pic>
    </p:spTree>
    <p:extLst>
      <p:ext uri="{BB962C8B-B14F-4D97-AF65-F5344CB8AC3E}">
        <p14:creationId xmlns:p14="http://schemas.microsoft.com/office/powerpoint/2010/main" val="36099323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ustom 1">
      <a:majorFont>
        <a:latin typeface="Times New Roman"/>
        <a:ea typeface=""/>
        <a:cs typeface=""/>
      </a:majorFont>
      <a:minorFont>
        <a:latin typeface="Calibri"/>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111</TotalTime>
  <Words>824</Words>
  <Application>Microsoft Office PowerPoint</Application>
  <PresentationFormat>Custom</PresentationFormat>
  <Paragraphs>81</Paragraphs>
  <Slides>19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Algerian</vt:lpstr>
      <vt:lpstr>IBM Plex Sans Medium</vt:lpstr>
      <vt:lpstr>Roboto</vt:lpstr>
      <vt:lpstr>Roboto Bold</vt:lpstr>
      <vt:lpstr>Times New Roman</vt:lpstr>
      <vt:lpstr>Wingdings 2</vt:lpstr>
      <vt:lpstr>Arial</vt:lpstr>
      <vt:lpstr>Trebuchet MS</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RSKALA</cp:lastModifiedBy>
  <cp:revision>21</cp:revision>
  <dcterms:created xsi:type="dcterms:W3CDTF">2025-01-01T13:57:35Z</dcterms:created>
  <dcterms:modified xsi:type="dcterms:W3CDTF">2025-01-01T15:50:02Z</dcterms:modified>
</cp:coreProperties>
</file>